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Proxima Nova" panose="020B0604020202020204" charset="0"/>
      <p:regular r:id="rId40"/>
      <p:bold r:id="rId41"/>
      <p:italic r:id="rId42"/>
      <p:boldItalic r:id="rId43"/>
    </p:embeddedFont>
    <p:embeddedFont>
      <p:font typeface="Lato" panose="020B0604020202020204" charset="0"/>
      <p:regular r:id="rId44"/>
      <p:bold r:id="rId45"/>
      <p:italic r:id="rId46"/>
      <p:boldItalic r:id="rId47"/>
    </p:embeddedFont>
    <p:embeddedFont>
      <p:font typeface="PT Sans Narrow" panose="020B0604020202020204" charset="0"/>
      <p:regular r:id="rId48"/>
      <p:bold r:id="rId49"/>
    </p:embeddedFont>
    <p:embeddedFont>
      <p:font typeface="Open Sans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12254378/how-to-find-the-serial-port-number-on-mac-os-x" TargetMode="External"/><Relationship Id="rId3" Type="http://schemas.openxmlformats.org/officeDocument/2006/relationships/hyperlink" Target="https://www.sparkfun.com/products/10336" TargetMode="External"/><Relationship Id="rId7" Type="http://schemas.openxmlformats.org/officeDocument/2006/relationships/hyperlink" Target="https://cdn.sparkfun.com/datasheets/Wireless/Bluetooth/Bluetooth-RN-42-DS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lolu.com/product/136" TargetMode="External"/><Relationship Id="rId5" Type="http://schemas.openxmlformats.org/officeDocument/2006/relationships/hyperlink" Target="http://www.ti.com/tool/MSP-EXP430G2" TargetMode="External"/><Relationship Id="rId4" Type="http://schemas.openxmlformats.org/officeDocument/2006/relationships/hyperlink" Target="http://www.st.com/en/motor-drivers/l298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ergy-Standard-Connector-Security-Rechargeable/dp/B001BA292A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ervocity.com/hs-785hb-servo" TargetMode="External"/><Relationship Id="rId5" Type="http://schemas.openxmlformats.org/officeDocument/2006/relationships/hyperlink" Target="https://www.mouser.com/ds/2/744/Seeed_101020073-1217554.pdf" TargetMode="External"/><Relationship Id="rId4" Type="http://schemas.openxmlformats.org/officeDocument/2006/relationships/hyperlink" Target="https://wiki.libsdl.org/SDL_GetKeyboardState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891350" y="1203575"/>
            <a:ext cx="5361300" cy="18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Autonomous Flag Finder</a:t>
            </a:r>
            <a:endParaRPr sz="6000"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1891350" y="2854344"/>
            <a:ext cx="53613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Lato"/>
                <a:ea typeface="Lato"/>
                <a:cs typeface="Lato"/>
                <a:sym typeface="Lato"/>
              </a:rPr>
              <a:t>Burnout Squad</a:t>
            </a:r>
            <a:endParaRPr sz="3000" b="1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Jeremiah McCutcheon: Project Manager</a:t>
            </a:r>
            <a:endParaRPr sz="1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David Koblah: Hardware Design</a:t>
            </a:r>
            <a:endParaRPr sz="1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Michael Bates: Software Design</a:t>
            </a:r>
            <a:endParaRPr sz="12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753825" y="0"/>
            <a:ext cx="91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450" y="0"/>
            <a:ext cx="4570550" cy="427472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2609550" y="4312825"/>
            <a:ext cx="3924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Pololu IR Sensor [4]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74775" y="724075"/>
            <a:ext cx="4069800" cy="3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Can Operate on 5V</a:t>
            </a:r>
            <a:endParaRPr sz="2400" b="1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Distance Measuring Range: 4”-32”</a:t>
            </a:r>
            <a:endParaRPr sz="2400" b="1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Only Uses 1 Signal Wire</a:t>
            </a:r>
            <a:endParaRPr sz="2400" b="1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Uses an Analog Signal That Can Be Easily Converted to Digital for Easy to Use Values for Navigation </a:t>
            </a:r>
            <a:r>
              <a:rPr lang="en" sz="2400"/>
              <a:t> </a:t>
            </a:r>
            <a:endParaRPr sz="2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Shape 147"/>
          <p:cNvSpPr txBox="1"/>
          <p:nvPr/>
        </p:nvSpPr>
        <p:spPr>
          <a:xfrm>
            <a:off x="49925" y="4831400"/>
            <a:ext cx="21474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234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925" y="0"/>
            <a:ext cx="6697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49925" y="4831400"/>
            <a:ext cx="15729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-152400" y="559200"/>
            <a:ext cx="22719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5 Primary Movements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Forward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Veer Left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Veer Right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Left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Right</a:t>
            </a:r>
            <a:endParaRPr b="1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Use Timer-A for Movement Duty Cycle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Timer-A0 Controls Left Side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Timer-A1 Controls Right Side</a:t>
            </a:r>
            <a:r>
              <a:rPr lang="en"/>
              <a:t>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Allows for Veering Movement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Video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-38750" y="4732825"/>
            <a:ext cx="233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Macbook Interface</a:t>
            </a:r>
            <a:endParaRPr sz="7200"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02" y="972951"/>
            <a:ext cx="6620400" cy="36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3938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Macbook Application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BlueSMiRF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094400" y="2018475"/>
            <a:ext cx="47379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9600 Baud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Controls rover in manual mode and during blob detection</a:t>
            </a: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l="4350" t="28767" r="5012" b="32437"/>
          <a:stretch/>
        </p:blipFill>
        <p:spPr>
          <a:xfrm>
            <a:off x="209950" y="1829650"/>
            <a:ext cx="3467400" cy="14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996050" y="4629250"/>
            <a:ext cx="38472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SparkFun [5]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209950" y="432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Camera</a:t>
            </a: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207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 downloads images from the IP camera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are analysed by OpenCV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Mount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l="1195" t="22129" b="56220"/>
          <a:stretch/>
        </p:blipFill>
        <p:spPr>
          <a:xfrm>
            <a:off x="3579475" y="229200"/>
            <a:ext cx="5081826" cy="111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3714575" y="4629250"/>
            <a:ext cx="38472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Amazon: Magendara WiFi Camera [6]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t="31592" r="80845" b="38059"/>
          <a:stretch/>
        </p:blipFill>
        <p:spPr>
          <a:xfrm>
            <a:off x="3515500" y="716525"/>
            <a:ext cx="985200" cy="15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300" y="1486641"/>
            <a:ext cx="4700251" cy="2795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Shape 200"/>
          <p:cNvCxnSpPr/>
          <p:nvPr/>
        </p:nvCxnSpPr>
        <p:spPr>
          <a:xfrm rot="10800000" flipH="1">
            <a:off x="2645225" y="3299625"/>
            <a:ext cx="2949000" cy="862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333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SDL: Simple DirectMedia Layer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17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18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for game creation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Renders GUI elements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Incomplete GUI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578" y="1040713"/>
            <a:ext cx="4824752" cy="375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Shape 210"/>
          <p:cNvCxnSpPr/>
          <p:nvPr/>
        </p:nvCxnSpPr>
        <p:spPr>
          <a:xfrm>
            <a:off x="3377825" y="2597350"/>
            <a:ext cx="1445700" cy="166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1" name="Shape 211"/>
          <p:cNvCxnSpPr/>
          <p:nvPr/>
        </p:nvCxnSpPr>
        <p:spPr>
          <a:xfrm>
            <a:off x="3403400" y="2622925"/>
            <a:ext cx="2111100" cy="959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Keystroke Movement Control</a:t>
            </a: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867100"/>
            <a:ext cx="8520600" cy="27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Reads the state of the keyboard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Sends Bluetooth commands for keys pressed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32667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SDL Wiki: Keystate [7]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75" y="1269738"/>
            <a:ext cx="7846335" cy="4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 l="60372" t="51992"/>
          <a:stretch/>
        </p:blipFill>
        <p:spPr>
          <a:xfrm>
            <a:off x="6077501" y="2443801"/>
            <a:ext cx="2623549" cy="17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Shape 223"/>
          <p:cNvCxnSpPr/>
          <p:nvPr/>
        </p:nvCxnSpPr>
        <p:spPr>
          <a:xfrm>
            <a:off x="5143500" y="2674100"/>
            <a:ext cx="1573800" cy="78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209950" y="2272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Blob Detection</a:t>
            </a: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14075" y="1174000"/>
            <a:ext cx="3283500" cy="3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image is masked for green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program reads the blob size and location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Movement commands are sent via bluetooth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flag is retrieved when in range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l="33744"/>
          <a:stretch/>
        </p:blipFill>
        <p:spPr>
          <a:xfrm>
            <a:off x="4112600" y="53609"/>
            <a:ext cx="2262598" cy="192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l="33744"/>
          <a:stretch/>
        </p:blipFill>
        <p:spPr>
          <a:xfrm>
            <a:off x="6375200" y="53600"/>
            <a:ext cx="2262598" cy="192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250" y="1488825"/>
            <a:ext cx="5118751" cy="32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69325" y="7146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System Description</a:t>
            </a:r>
            <a:endParaRPr b="1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549775" y="1669275"/>
            <a:ext cx="8325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This system is an autonomous robot designed to locate, identify and retrieve flags inside a room or maze.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It will utilize a camera and proximity sensors to navigate its environment.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The camera will wirelessly communicate with a computer in order to identify flags and retrieve them.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A microcontroller will control the movement of the tank, proximity sensors and servo motors to rotate the camera or retrieve the flags.</a:t>
            </a:r>
            <a:endParaRPr sz="1400" b="1"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 design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25" y="1314450"/>
            <a:ext cx="2118275" cy="31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25" y="311063"/>
            <a:ext cx="3391025" cy="45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 Seeker Videos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Flag Retrieval</a:t>
            </a:r>
            <a:endParaRPr sz="7200"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2196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Arm Components</a:t>
            </a: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90700" y="3119713"/>
            <a:ext cx="8520600" cy="14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dirty="0">
                <a:latin typeface="+mn-lt"/>
              </a:rPr>
              <a:t>Voltage Range: 4.8V-6.0V                         Voltage Range: 4.8V-6.0V</a:t>
            </a:r>
            <a:endParaRPr dirty="0">
              <a:latin typeface="+mn-lt"/>
            </a:endParaRPr>
          </a:p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	   Max. Current Drain: 285mA 			    Max. Current Drain: 180mA</a:t>
            </a:r>
            <a:endParaRPr dirty="0">
              <a:latin typeface="+mn-lt"/>
            </a:endParaRPr>
          </a:p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	    Max . PWM Range: 600-2400µs		     Max . PWM Range: 1000-2000µs</a:t>
            </a:r>
            <a:endParaRPr dirty="0">
              <a:latin typeface="+mn-lt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    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650" y="838925"/>
            <a:ext cx="2408400" cy="24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t="3449" b="-3450"/>
          <a:stretch/>
        </p:blipFill>
        <p:spPr>
          <a:xfrm>
            <a:off x="4430875" y="674025"/>
            <a:ext cx="3825781" cy="24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233325" y="2277600"/>
            <a:ext cx="15111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/>
              <a:t>HS-785HB</a:t>
            </a:r>
            <a:endParaRPr sz="1800" b="1" u="sng"/>
          </a:p>
        </p:txBody>
      </p:sp>
      <p:sp>
        <p:nvSpPr>
          <p:cNvPr id="266" name="Shape 266"/>
          <p:cNvSpPr txBox="1"/>
          <p:nvPr/>
        </p:nvSpPr>
        <p:spPr>
          <a:xfrm>
            <a:off x="4618075" y="2277600"/>
            <a:ext cx="15111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/>
              <a:t>HS-422</a:t>
            </a:r>
            <a:endParaRPr sz="1800" b="1" u="sng"/>
          </a:p>
        </p:txBody>
      </p:sp>
      <p:sp>
        <p:nvSpPr>
          <p:cNvPr id="267" name="Shape 267"/>
          <p:cNvSpPr txBox="1"/>
          <p:nvPr/>
        </p:nvSpPr>
        <p:spPr>
          <a:xfrm>
            <a:off x="0" y="4696225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3541525" y="4560475"/>
            <a:ext cx="5134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 City [</a:t>
            </a:r>
            <a:r>
              <a:rPr lang="en"/>
              <a:t>8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Electromagnet</a:t>
            </a: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311700" y="3084000"/>
            <a:ext cx="8520600" cy="13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Requires signal to activate magnet. Only activated when required for flags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Working Voltage : 5V                         Standby Current: 200µA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Working Current: 400mA			 Load Weight: 1kg</a:t>
            </a: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r="19723" b="18956"/>
          <a:stretch/>
        </p:blipFill>
        <p:spPr>
          <a:xfrm>
            <a:off x="418625" y="1152425"/>
            <a:ext cx="3336600" cy="1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4">
            <a:alphaModFix/>
          </a:blip>
          <a:srcRect t="13870" r="23867" b="43983"/>
          <a:stretch/>
        </p:blipFill>
        <p:spPr>
          <a:xfrm>
            <a:off x="4441350" y="841600"/>
            <a:ext cx="2317199" cy="22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4825" y="4696225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3414150" y="4580125"/>
            <a:ext cx="3152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Mouser.com [9]</a:t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62425" y="4756500"/>
            <a:ext cx="21474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Rover (“Under The Hood”)</a:t>
            </a:r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l="16712" r="18209"/>
          <a:stretch/>
        </p:blipFill>
        <p:spPr>
          <a:xfrm>
            <a:off x="311700" y="1266325"/>
            <a:ext cx="4419389" cy="3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0" y="4696225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4927950" y="1383900"/>
            <a:ext cx="3380100" cy="25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Maximum Length (Arm at Full Length:</a:t>
            </a:r>
            <a:endParaRPr sz="2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0000"/>
                </a:solidFill>
              </a:rPr>
              <a:t>402 mm</a:t>
            </a:r>
            <a:endParaRPr sz="2200" b="1">
              <a:solidFill>
                <a:srgbClr val="FF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Maximum Width:</a:t>
            </a:r>
            <a:endParaRPr sz="2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0000"/>
                </a:solidFill>
              </a:rPr>
              <a:t>225 mm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Arm Sequence</a:t>
            </a: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r="823"/>
          <a:stretch/>
        </p:blipFill>
        <p:spPr>
          <a:xfrm>
            <a:off x="881750" y="1085525"/>
            <a:ext cx="7338051" cy="35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0" y="4696225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of Robot</a:t>
            </a:r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Main components</a:t>
            </a:r>
            <a:r>
              <a:rPr lang="en"/>
              <a:t>: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Robot Arm (</a:t>
            </a:r>
            <a:r>
              <a:rPr lang="en">
                <a:solidFill>
                  <a:srgbClr val="FF0000"/>
                </a:solidFill>
              </a:rPr>
              <a:t>201g</a:t>
            </a:r>
            <a:r>
              <a:rPr lang="en"/>
              <a:t>) + 2 2000mAh Batteries (</a:t>
            </a:r>
            <a:r>
              <a:rPr lang="en">
                <a:solidFill>
                  <a:srgbClr val="FF0000"/>
                </a:solidFill>
              </a:rPr>
              <a:t>70g</a:t>
            </a:r>
            <a:r>
              <a:rPr lang="en"/>
              <a:t>)+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Rover Chassis (</a:t>
            </a:r>
            <a:r>
              <a:rPr lang="en">
                <a:solidFill>
                  <a:srgbClr val="FF0000"/>
                </a:solidFill>
              </a:rPr>
              <a:t>1179.34g</a:t>
            </a:r>
            <a:r>
              <a:rPr lang="en"/>
              <a:t>) + Camera (</a:t>
            </a:r>
            <a:r>
              <a:rPr lang="en">
                <a:solidFill>
                  <a:srgbClr val="FF0000"/>
                </a:solidFill>
              </a:rPr>
              <a:t>22.68g</a:t>
            </a:r>
            <a:r>
              <a:rPr lang="en"/>
              <a:t>) +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Circuit components, Wiring, Sensors &amp; Miscellaneous (</a:t>
            </a:r>
            <a:r>
              <a:rPr lang="en">
                <a:solidFill>
                  <a:srgbClr val="FF0000"/>
                </a:solidFill>
              </a:rPr>
              <a:t>50g</a:t>
            </a:r>
            <a:r>
              <a:rPr lang="en"/>
              <a:t>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Estimated Total Weight= </a:t>
            </a:r>
            <a:r>
              <a:rPr lang="en" u="sng">
                <a:solidFill>
                  <a:srgbClr val="FF0000"/>
                </a:solidFill>
              </a:rPr>
              <a:t>1523.02g</a:t>
            </a:r>
            <a:r>
              <a:rPr lang="en"/>
              <a:t> = </a:t>
            </a:r>
            <a:r>
              <a:rPr lang="en" u="sng">
                <a:solidFill>
                  <a:srgbClr val="FF0000"/>
                </a:solidFill>
              </a:rPr>
              <a:t>3.357lb</a:t>
            </a:r>
            <a:endParaRPr u="sng"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0" y="4729225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194125" y="1315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Estimates</a:t>
            </a:r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194125" y="707875"/>
            <a:ext cx="8826900" cy="3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Sources Available: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9.6V, 2000mAh Battery x2 : 2 x (</a:t>
            </a:r>
            <a:r>
              <a:rPr lang="en">
                <a:solidFill>
                  <a:srgbClr val="FF0000"/>
                </a:solidFill>
              </a:rPr>
              <a:t>2A</a:t>
            </a:r>
            <a:r>
              <a:rPr lang="en"/>
              <a:t> x </a:t>
            </a:r>
            <a:r>
              <a:rPr lang="en">
                <a:solidFill>
                  <a:srgbClr val="FF0000"/>
                </a:solidFill>
              </a:rPr>
              <a:t>9.6V</a:t>
            </a:r>
            <a:r>
              <a:rPr lang="en"/>
              <a:t>) = </a:t>
            </a:r>
            <a:r>
              <a:rPr lang="en">
                <a:solidFill>
                  <a:srgbClr val="FF0000"/>
                </a:solidFill>
              </a:rPr>
              <a:t>38.4W</a:t>
            </a:r>
            <a:endParaRPr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Battery Pack for Robot Arm: </a:t>
            </a:r>
            <a:r>
              <a:rPr lang="en">
                <a:solidFill>
                  <a:srgbClr val="FF0000"/>
                </a:solidFill>
              </a:rPr>
              <a:t>5V</a:t>
            </a:r>
            <a:r>
              <a:rPr lang="en"/>
              <a:t> x </a:t>
            </a:r>
            <a:r>
              <a:rPr lang="en">
                <a:solidFill>
                  <a:srgbClr val="FF0000"/>
                </a:solidFill>
              </a:rPr>
              <a:t>2.4A</a:t>
            </a:r>
            <a:r>
              <a:rPr lang="en"/>
              <a:t> =</a:t>
            </a:r>
            <a:r>
              <a:rPr lang="en">
                <a:solidFill>
                  <a:srgbClr val="FF0000"/>
                </a:solidFill>
              </a:rPr>
              <a:t> 12W</a:t>
            </a:r>
            <a:endParaRPr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Inbuilt Camera Lithium Polymer Battery: </a:t>
            </a:r>
            <a:r>
              <a:rPr lang="en">
                <a:solidFill>
                  <a:srgbClr val="FF0000"/>
                </a:solidFill>
              </a:rPr>
              <a:t>3.7V</a:t>
            </a:r>
            <a:r>
              <a:rPr lang="en"/>
              <a:t> x </a:t>
            </a:r>
            <a:r>
              <a:rPr lang="en">
                <a:solidFill>
                  <a:srgbClr val="FF0000"/>
                </a:solidFill>
              </a:rPr>
              <a:t>0.48A</a:t>
            </a:r>
            <a:r>
              <a:rPr lang="en"/>
              <a:t> = </a:t>
            </a:r>
            <a:r>
              <a:rPr lang="en">
                <a:solidFill>
                  <a:srgbClr val="FF0000"/>
                </a:solidFill>
              </a:rPr>
              <a:t>1.78W</a:t>
            </a:r>
            <a:endParaRPr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Total Power Available = </a:t>
            </a:r>
            <a:r>
              <a:rPr lang="en" u="sng">
                <a:solidFill>
                  <a:srgbClr val="FF0000"/>
                </a:solidFill>
              </a:rPr>
              <a:t>52.18W</a:t>
            </a:r>
            <a:endParaRPr u="sng"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Estimated Power Consumed = Motors (</a:t>
            </a:r>
            <a:r>
              <a:rPr lang="en">
                <a:solidFill>
                  <a:srgbClr val="FF0000"/>
                </a:solidFill>
              </a:rPr>
              <a:t>12.96W</a:t>
            </a:r>
            <a:r>
              <a:rPr lang="en"/>
              <a:t>) + Camera(</a:t>
            </a:r>
            <a:r>
              <a:rPr lang="en">
                <a:solidFill>
                  <a:srgbClr val="FF0000"/>
                </a:solidFill>
              </a:rPr>
              <a:t>1.78W</a:t>
            </a:r>
            <a:r>
              <a:rPr lang="en"/>
              <a:t>) + Robot Arm(</a:t>
            </a:r>
            <a:r>
              <a:rPr lang="en">
                <a:solidFill>
                  <a:srgbClr val="FF0000"/>
                </a:solidFill>
              </a:rPr>
              <a:t>4.325W</a:t>
            </a:r>
            <a:r>
              <a:rPr lang="en"/>
              <a:t>) + PCB &amp; Sensors(</a:t>
            </a:r>
            <a:r>
              <a:rPr lang="en">
                <a:solidFill>
                  <a:srgbClr val="FF0000"/>
                </a:solidFill>
              </a:rPr>
              <a:t>6W</a:t>
            </a:r>
            <a:r>
              <a:rPr lang="en"/>
              <a:t>) = </a:t>
            </a:r>
            <a:r>
              <a:rPr lang="en" u="sng">
                <a:solidFill>
                  <a:srgbClr val="FF0000"/>
                </a:solidFill>
              </a:rPr>
              <a:t>25W</a:t>
            </a:r>
            <a:endParaRPr u="sng"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Ideal Runtime of Rover With Load =</a:t>
            </a:r>
            <a:r>
              <a:rPr lang="en">
                <a:solidFill>
                  <a:srgbClr val="FF0000"/>
                </a:solidFill>
              </a:rPr>
              <a:t>2000mAh</a:t>
            </a:r>
            <a:r>
              <a:rPr lang="en"/>
              <a:t>/</a:t>
            </a:r>
            <a:r>
              <a:rPr lang="en">
                <a:solidFill>
                  <a:srgbClr val="FF0000"/>
                </a:solidFill>
              </a:rPr>
              <a:t>1800mA</a:t>
            </a:r>
            <a:r>
              <a:rPr lang="en"/>
              <a:t>= </a:t>
            </a:r>
            <a:r>
              <a:rPr lang="en" u="sng">
                <a:solidFill>
                  <a:srgbClr val="FF0000"/>
                </a:solidFill>
              </a:rPr>
              <a:t>67 mins</a:t>
            </a:r>
            <a:endParaRPr u="sng">
              <a:solidFill>
                <a:srgbClr val="FF0000"/>
              </a:solidFill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0" y="4696225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819150" y="196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Safety Concerns</a:t>
            </a:r>
            <a:endParaRPr b="1"/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495300" y="709200"/>
            <a:ext cx="7729800" cy="3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 Our primary safety concerns dealt with managing the 9.6V battery to avoid any fires and over volting microcontroller circuits.</a:t>
            </a:r>
            <a:endParaRPr sz="140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Making sure not to connect to TTU with lab router. Because our devices would violate security protocols. </a:t>
            </a:r>
            <a:endParaRPr sz="140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Wearing appropriate Personal Protective Equipment</a:t>
            </a:r>
            <a:endParaRPr sz="1400"/>
          </a:p>
          <a:p>
            <a:pPr marL="742950" lvl="1" indent="-222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Pants</a:t>
            </a:r>
            <a:endParaRPr/>
          </a:p>
          <a:p>
            <a:pPr marL="742950" lvl="1" indent="-2222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Closed Toed Shoes </a:t>
            </a:r>
            <a:endParaRPr>
              <a:solidFill>
                <a:srgbClr val="FF0000"/>
              </a:solidFill>
            </a:endParaRPr>
          </a:p>
          <a:p>
            <a:pPr marL="742950" lvl="1" indent="-2222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Safety Glasses </a:t>
            </a:r>
            <a:endParaRPr/>
          </a:p>
          <a:p>
            <a:pPr marL="457200" lvl="0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Making sure to perform all painting OFF campus.</a:t>
            </a:r>
            <a:endParaRPr sz="1400"/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29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209950" y="4630325"/>
            <a:ext cx="26709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t="2865"/>
          <a:stretch/>
        </p:blipFill>
        <p:spPr>
          <a:xfrm>
            <a:off x="1222025" y="767675"/>
            <a:ext cx="7102824" cy="412977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219400" y="4629250"/>
            <a:ext cx="22428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819150" y="859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System Diagram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97775" y="1545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30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00" y="231338"/>
            <a:ext cx="1358900" cy="6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0" y="749775"/>
            <a:ext cx="8609352" cy="393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819150" y="2338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Budget</a:t>
            </a:r>
            <a:endParaRPr b="1"/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31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0" y="4827600"/>
            <a:ext cx="2321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3371500" y="4022775"/>
            <a:ext cx="2321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875"/>
            <a:ext cx="9143999" cy="228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-152399"/>
            <a:ext cx="82296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Budget Continued</a:t>
            </a:r>
            <a:endParaRPr b="1"/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32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0" y="4767025"/>
            <a:ext cx="220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2696600" y="4543675"/>
            <a:ext cx="20598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484200"/>
            <a:ext cx="8410126" cy="43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0" y="1972500"/>
            <a:ext cx="2796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Parts List</a:t>
            </a:r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-24975" y="4831400"/>
            <a:ext cx="18102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300" y="0"/>
            <a:ext cx="49876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0" y="457525"/>
            <a:ext cx="4157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Production (1000) Cost </a:t>
            </a:r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63" name="Shape 363"/>
          <p:cNvSpPr txBox="1"/>
          <p:nvPr/>
        </p:nvSpPr>
        <p:spPr>
          <a:xfrm>
            <a:off x="12475" y="4780175"/>
            <a:ext cx="24345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364" name="Shape 364"/>
          <p:cNvSpPr txBox="1"/>
          <p:nvPr/>
        </p:nvSpPr>
        <p:spPr>
          <a:xfrm>
            <a:off x="162300" y="1772750"/>
            <a:ext cx="3283200" cy="25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Sell each for $425.38 to make 50% profit ($425,382.57).</a:t>
            </a:r>
            <a:endParaRPr sz="2400" b="1"/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700" y="0"/>
            <a:ext cx="43172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819150" y="0"/>
            <a:ext cx="75057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References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54625" y="927925"/>
            <a:ext cx="75057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[1] Sparkfun Rover 5 Robot Platform,</a:t>
            </a:r>
            <a:r>
              <a:rPr lang="en" sz="1400">
                <a:solidFill>
                  <a:srgbClr val="233A4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https://www.sparkfun.com/products/10336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[2] ST Microelectronics H-Bridge dual motor controller 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http://www.st.com/en/motor-drivers/l298.html</a:t>
            </a:r>
            <a:endParaRPr sz="1400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E696C"/>
                </a:solidFill>
                <a:latin typeface="Arial"/>
                <a:ea typeface="Arial"/>
                <a:cs typeface="Arial"/>
                <a:sym typeface="Arial"/>
              </a:rPr>
              <a:t>[3] Texas Instruments User’s Guide, MSP430G2553 Launchpad Development Kit,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http://www.ti.com/tool/MSP-EXP430G2</a:t>
            </a:r>
            <a:endParaRPr sz="1400">
              <a:solidFill>
                <a:srgbClr val="5E696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 Pololu, Sharp GP2Y0A21YK0F Analog Distance Sensor 10-80cm,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https://www.pololu.com/product/136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[5] SparkFun BlueSMiRF Silver: </a:t>
            </a: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https://cdn.sparkfun.com/datasheets/Wireless/Bluetooth/Bluetooth-RN-42-DS.pdf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uFill>
                <a:noFill/>
              </a:uFill>
              <a:hlinkClick r:id="rId8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rgbClr val="242729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72" name="Shape 3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35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0" y="4695175"/>
            <a:ext cx="17538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Continued</a:t>
            </a:r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311700" y="1033976"/>
            <a:ext cx="8520600" cy="3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[6] Amazon- </a:t>
            </a:r>
            <a:r>
              <a:rPr lang="en" sz="1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https://www.amazon.com/Tenergy-Standard-Connector-Security-Rechargeable/dp/B001BA292A</a:t>
            </a: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[7] SDL wiki: SDL keystate: </a:t>
            </a:r>
            <a:r>
              <a:rPr lang="en" sz="14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https://wiki.libsdl.org/SDL_GetKeyboardState</a:t>
            </a: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E696C"/>
                </a:solidFill>
                <a:latin typeface="Proxima Nova"/>
                <a:ea typeface="Proxima Nova"/>
                <a:cs typeface="Proxima Nova"/>
                <a:sym typeface="Proxima Nova"/>
              </a:rPr>
              <a:t>[8]Mouser.com </a:t>
            </a:r>
            <a:r>
              <a:rPr lang="en" sz="14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https://www.mouser.com/ds/2/744/Seeed_101020073-1217554.pdf</a:t>
            </a:r>
            <a:endParaRPr sz="1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None/>
            </a:pPr>
            <a:r>
              <a:rPr lang="en" sz="1400">
                <a:solidFill>
                  <a:srgbClr val="5E696C"/>
                </a:solidFill>
                <a:latin typeface="Proxima Nova"/>
                <a:ea typeface="Proxima Nova"/>
                <a:cs typeface="Proxima Nova"/>
                <a:sym typeface="Proxima Nova"/>
              </a:rPr>
              <a:t>[9] Servo City  </a:t>
            </a:r>
            <a:r>
              <a:rPr lang="en" sz="14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https://www.servocity.com/</a:t>
            </a:r>
            <a:endParaRPr sz="1400">
              <a:solidFill>
                <a:srgbClr val="5E696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24975" y="4719025"/>
            <a:ext cx="243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2590050" y="2094450"/>
            <a:ext cx="39639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Questions?</a:t>
            </a:r>
            <a:endParaRPr sz="4800" b="1"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37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 mock-up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209950" y="4630325"/>
            <a:ext cx="26709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00" y="1074050"/>
            <a:ext cx="5902657" cy="3510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/>
          <p:nvPr/>
        </p:nvCxnSpPr>
        <p:spPr>
          <a:xfrm rot="10800000">
            <a:off x="4526300" y="2339550"/>
            <a:ext cx="2713800" cy="10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3" name="Shape 93"/>
          <p:cNvSpPr txBox="1"/>
          <p:nvPr/>
        </p:nvSpPr>
        <p:spPr>
          <a:xfrm>
            <a:off x="6770750" y="3456450"/>
            <a:ext cx="2144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 for PCB and other circuits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9150" y="2089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Division of labor</a:t>
            </a:r>
            <a:endParaRPr b="1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9150" y="901200"/>
            <a:ext cx="7505700" cy="3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Jeremiah:</a:t>
            </a:r>
            <a:r>
              <a:rPr lang="en" sz="2200"/>
              <a:t> Bluetooth Serial Communication Interface with Mac, Video Camera Interface with Mac, Image Processing</a:t>
            </a:r>
            <a:endParaRPr sz="2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b="1"/>
              <a:t>David:</a:t>
            </a:r>
            <a:r>
              <a:rPr lang="en" sz="2200"/>
              <a:t> BlueSMiRF receiving communication, Servo arm and Electromagnet interface, Flag Collection</a:t>
            </a:r>
            <a:endParaRPr sz="22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/>
              <a:t>Michael:</a:t>
            </a:r>
            <a:r>
              <a:rPr lang="en" sz="2200"/>
              <a:t> Analog IR sensor implementation, Autonomous Navigation, MSP430 Code Interface, PCB, Budget</a:t>
            </a:r>
            <a:endParaRPr sz="220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5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221600" y="4653650"/>
            <a:ext cx="24492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345450"/>
            <a:ext cx="8571300" cy="19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Tank Movement &amp; Navigation</a:t>
            </a:r>
            <a:endParaRPr sz="720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224475" y="13975"/>
            <a:ext cx="4156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Rover 5 Robot Platform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350" y="-92350"/>
            <a:ext cx="4904650" cy="489211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57550" y="4782725"/>
            <a:ext cx="26709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3030138" y="4796700"/>
            <a:ext cx="30837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Rover 5 Tracked Chassis [1]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137325" y="873900"/>
            <a:ext cx="4330500" cy="3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2 Built-In DC Motors Allowing for Left Side and Right Side Control</a:t>
            </a:r>
            <a:endParaRPr sz="2400" b="1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Rugged White Plastic Body with Wire and Battery Compartment</a:t>
            </a:r>
            <a:endParaRPr sz="2400" b="1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Quick Connection wires for H-Bridge</a:t>
            </a:r>
            <a:endParaRPr sz="2400" b="1"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Used in Previous Projects</a:t>
            </a:r>
            <a:endParaRPr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3575" y="0"/>
            <a:ext cx="1847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H-Bridge</a:t>
            </a: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925" y="457200"/>
            <a:ext cx="7109075" cy="3842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417163" y="4503375"/>
            <a:ext cx="434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 Microelectronics: Dual Full Bridge Driver [2]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-139925" y="736575"/>
            <a:ext cx="2174700" cy="3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Controls 2 Motors: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 EnA=Left Track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 EnB=Right Track</a:t>
            </a:r>
            <a:endParaRPr b="1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Controls 2 Directions for Each Motor: 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In1=Left Forward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In2=Left Reverse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In3=Right Forward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In4=Right Revers</a:t>
            </a:r>
            <a:r>
              <a:rPr lang="en"/>
              <a:t>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36150" y="4818900"/>
            <a:ext cx="17853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2871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MSP430G2553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875" y="61625"/>
            <a:ext cx="3812999" cy="50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7467450" y="2384475"/>
            <a:ext cx="15537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MSP430G2553 Launchpad [3]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24975" y="774025"/>
            <a:ext cx="3433200" cy="3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Low Cost ($15)</a:t>
            </a:r>
            <a:endParaRPr sz="18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UART Capability</a:t>
            </a:r>
            <a:endParaRPr sz="18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SPI Capability</a:t>
            </a:r>
            <a:endParaRPr sz="18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Removable IC</a:t>
            </a:r>
            <a:endParaRPr sz="18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On Board Programming</a:t>
            </a:r>
            <a:endParaRPr sz="18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9600 Baud Rate</a:t>
            </a:r>
            <a:endParaRPr sz="18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Multiple Timer-A Interrupt Registers</a:t>
            </a:r>
            <a:endParaRPr sz="1800" b="1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Sufficient Pins</a:t>
            </a:r>
            <a:endParaRPr sz="1800" b="1"/>
          </a:p>
        </p:txBody>
      </p:sp>
      <p:sp>
        <p:nvSpPr>
          <p:cNvPr id="137" name="Shape 137"/>
          <p:cNvSpPr txBox="1"/>
          <p:nvPr/>
        </p:nvSpPr>
        <p:spPr>
          <a:xfrm>
            <a:off x="-13775" y="4756500"/>
            <a:ext cx="194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Office PowerPoint</Application>
  <PresentationFormat>On-screen Show (16:9)</PresentationFormat>
  <Paragraphs>233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Proxima Nova</vt:lpstr>
      <vt:lpstr>Lato</vt:lpstr>
      <vt:lpstr>PT Sans Narrow</vt:lpstr>
      <vt:lpstr>Open Sans</vt:lpstr>
      <vt:lpstr>Arial</vt:lpstr>
      <vt:lpstr>Tropic</vt:lpstr>
      <vt:lpstr> Autonomous Flag Finder</vt:lpstr>
      <vt:lpstr>System Description</vt:lpstr>
      <vt:lpstr>System Diagram</vt:lpstr>
      <vt:lpstr>Tank mock-up</vt:lpstr>
      <vt:lpstr>Division of labor</vt:lpstr>
      <vt:lpstr>Tank Movement &amp; Navigation</vt:lpstr>
      <vt:lpstr>Rover 5 Robot Platform</vt:lpstr>
      <vt:lpstr>H-Bridge</vt:lpstr>
      <vt:lpstr>MSP430G2553</vt:lpstr>
      <vt:lpstr>IR</vt:lpstr>
      <vt:lpstr>Flow Chart</vt:lpstr>
      <vt:lpstr>Test Video</vt:lpstr>
      <vt:lpstr>Macbook Interface</vt:lpstr>
      <vt:lpstr>Macbook Application</vt:lpstr>
      <vt:lpstr>Bluetooth BlueSMiRF</vt:lpstr>
      <vt:lpstr>WiFi Camera</vt:lpstr>
      <vt:lpstr>SDL: Simple DirectMedia Layer</vt:lpstr>
      <vt:lpstr>Keystroke Movement Control</vt:lpstr>
      <vt:lpstr>OpenCV Blob Detection</vt:lpstr>
      <vt:lpstr>Flag design</vt:lpstr>
      <vt:lpstr>Flag Seeker Videos</vt:lpstr>
      <vt:lpstr>Flag Retrieval</vt:lpstr>
      <vt:lpstr>Servo Arm Components</vt:lpstr>
      <vt:lpstr>Electromagnet</vt:lpstr>
      <vt:lpstr>Completed Rover (“Under The Hood”)</vt:lpstr>
      <vt:lpstr>Robot Arm Sequence</vt:lpstr>
      <vt:lpstr>Weight of Robot</vt:lpstr>
      <vt:lpstr>Power Estimates</vt:lpstr>
      <vt:lpstr>Safety Concerns</vt:lpstr>
      <vt:lpstr>Gantt Chart</vt:lpstr>
      <vt:lpstr>Budget</vt:lpstr>
      <vt:lpstr>Budget Continued</vt:lpstr>
      <vt:lpstr>Final Parts List</vt:lpstr>
      <vt:lpstr>Mass Production (1000) Cost </vt:lpstr>
      <vt:lpstr>References </vt:lpstr>
      <vt:lpstr>References Continued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Autonomous Flag Finder</dc:title>
  <cp:lastModifiedBy>Bates, Mike</cp:lastModifiedBy>
  <cp:revision>1</cp:revision>
  <dcterms:modified xsi:type="dcterms:W3CDTF">2018-05-03T05:23:26Z</dcterms:modified>
</cp:coreProperties>
</file>